
<file path=[Content_Types].xml><?xml version="1.0" encoding="utf-8"?>
<Types xmlns="http://schemas.openxmlformats.org/package/2006/content-types">
  <Default Extension="bin" ContentType="audio/unknown"/>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7" r:id="rId3"/>
    <p:sldId id="259" r:id="rId4"/>
    <p:sldId id="277" r:id="rId5"/>
    <p:sldId id="264" r:id="rId6"/>
    <p:sldId id="267" r:id="rId7"/>
    <p:sldId id="269" r:id="rId8"/>
    <p:sldId id="271" r:id="rId9"/>
    <p:sldId id="275" r:id="rId10"/>
    <p:sldId id="276" r:id="rId11"/>
    <p:sldId id="272" r:id="rId12"/>
    <p:sldId id="273" r:id="rId13"/>
    <p:sldId id="27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8"/>
    <p:restoredTop sz="94681"/>
  </p:normalViewPr>
  <p:slideViewPr>
    <p:cSldViewPr snapToGrid="0" snapToObjects="1">
      <p:cViewPr varScale="1">
        <p:scale>
          <a:sx n="107" d="100"/>
          <a:sy n="107" d="100"/>
        </p:scale>
        <p:origin x="96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1DEABC-D766-4322-8E78-B830FAE35C72}" type="datetime4">
              <a:rPr lang="en-US" smtClean="0"/>
              <a:pPr/>
              <a:t>October 25, 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prism/>
        <p:sndAc>
          <p:stSnd>
            <p:snd r:embed="rId1" name="Click"/>
          </p:stSnd>
        </p:sndAc>
      </p:transition>
    </mc:Choice>
    <mc:Fallback xmlns="">
      <p:transition xmlns:p14="http://schemas.microsoft.com/office/powerpoint/2010/main" spd="slow">
        <p:fade/>
        <p:sndAc>
          <p:stSnd>
            <p:snd r:embed="rId3" name="Click"/>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131F9E-604E-4343-9F29-EF72E8231CAD}" type="datetime4">
              <a:rPr lang="en-US" smtClean="0"/>
              <a:pPr/>
              <a:t>October 25,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prism/>
        <p:sndAc>
          <p:stSnd>
            <p:snd r:embed="rId1" name="Click"/>
          </p:stSnd>
        </p:sndAc>
      </p:transition>
    </mc:Choice>
    <mc:Fallback xmlns="">
      <p:transition xmlns:p14="http://schemas.microsoft.com/office/powerpoint/2010/main" spd="slow">
        <p:fade/>
        <p:sndAc>
          <p:stSnd>
            <p:snd r:embed="rId3" name="Click"/>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A8E1CE-37F8-4102-8DF9-852A0A51F293}" type="datetime4">
              <a:rPr lang="en-US" smtClean="0"/>
              <a:pPr/>
              <a:t>October 25,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prism/>
        <p:sndAc>
          <p:stSnd>
            <p:snd r:embed="rId1" name="Click"/>
          </p:stSnd>
        </p:sndAc>
      </p:transition>
    </mc:Choice>
    <mc:Fallback xmlns="">
      <p:transition xmlns:p14="http://schemas.microsoft.com/office/powerpoint/2010/main" spd="slow">
        <p:fade/>
        <p:sndAc>
          <p:stSnd>
            <p:snd r:embed="rId3" name="Click"/>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33F43-3E86-47E4-BFBB-2476D384E1C6}" type="datetime4">
              <a:rPr lang="en-US" smtClean="0"/>
              <a:pPr/>
              <a:t>October 25,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prism/>
        <p:sndAc>
          <p:stSnd>
            <p:snd r:embed="rId1" name="Click"/>
          </p:stSnd>
        </p:sndAc>
      </p:transition>
    </mc:Choice>
    <mc:Fallback xmlns="">
      <p:transition xmlns:p14="http://schemas.microsoft.com/office/powerpoint/2010/main" spd="slow">
        <p:fade/>
        <p:sndAc>
          <p:stSnd>
            <p:snd r:embed="rId3" name="Click"/>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751663BA-01FC-4367-B6F3-ABB2645D55F1}" type="datetime4">
              <a:rPr lang="en-US" smtClean="0"/>
              <a:pPr/>
              <a:t>October 25, 2021</a:t>
            </a:fld>
            <a:endParaRPr lang="en-US" dirty="0"/>
          </a:p>
        </p:txBody>
      </p:sp>
      <p:sp>
        <p:nvSpPr>
          <p:cNvPr id="8" name="Slide Number Placeholder 7"/>
          <p:cNvSpPr>
            <a:spLocks noGrp="1"/>
          </p:cNvSpPr>
          <p:nvPr>
            <p:ph type="sldNum" sz="quarter" idx="11"/>
          </p:nvPr>
        </p:nvSpPr>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prism/>
        <p:sndAc>
          <p:stSnd>
            <p:snd r:embed="rId1" name="Click"/>
          </p:stSnd>
        </p:sndAc>
      </p:transition>
    </mc:Choice>
    <mc:Fallback xmlns="">
      <p:transition xmlns:p14="http://schemas.microsoft.com/office/powerpoint/2010/main" spd="slow">
        <p:fade/>
        <p:sndAc>
          <p:stSnd>
            <p:snd r:embed="rId3" name="Click"/>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pPr/>
              <a:t>October 25,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prism/>
        <p:sndAc>
          <p:stSnd>
            <p:snd r:embed="rId1" name="Click"/>
          </p:stSnd>
        </p:sndAc>
      </p:transition>
    </mc:Choice>
    <mc:Fallback xmlns="">
      <p:transition xmlns:p14="http://schemas.microsoft.com/office/powerpoint/2010/main" spd="slow">
        <p:fade/>
        <p:sndAc>
          <p:stSnd>
            <p:snd r:embed="rId3" name="Click"/>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5CDA29-3CBE-48EA-92AE-A996835462BA}" type="datetime4">
              <a:rPr lang="en-US" smtClean="0"/>
              <a:pPr/>
              <a:t>October 25,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prism/>
        <p:sndAc>
          <p:stSnd>
            <p:snd r:embed="rId1" name="Click"/>
          </p:stSnd>
        </p:sndAc>
      </p:transition>
    </mc:Choice>
    <mc:Fallback xmlns="">
      <p:transition xmlns:p14="http://schemas.microsoft.com/office/powerpoint/2010/main" spd="slow">
        <p:fade/>
        <p:sndAc>
          <p:stSnd>
            <p:snd r:embed="rId3" name="Click"/>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29EC054-3869-4501-B163-1BBFDE8DCE04}" type="datetime4">
              <a:rPr lang="en-US" smtClean="0"/>
              <a:pPr/>
              <a:t>October 25,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prism/>
        <p:sndAc>
          <p:stSnd>
            <p:snd r:embed="rId1" name="Click"/>
          </p:stSnd>
        </p:sndAc>
      </p:transition>
    </mc:Choice>
    <mc:Fallback xmlns="">
      <p:transition xmlns:p14="http://schemas.microsoft.com/office/powerpoint/2010/main" spd="slow">
        <p:fade/>
        <p:sndAc>
          <p:stSnd>
            <p:snd r:embed="rId3" name="Click"/>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October 25,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prism/>
        <p:sndAc>
          <p:stSnd>
            <p:snd r:embed="rId1" name="Click"/>
          </p:stSnd>
        </p:sndAc>
      </p:transition>
    </mc:Choice>
    <mc:Fallback xmlns="">
      <p:transition xmlns:p14="http://schemas.microsoft.com/office/powerpoint/2010/main" spd="slow">
        <p:fade/>
        <p:sndAc>
          <p:stSnd>
            <p:snd r:embed="rId3" name="Click"/>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pPr/>
              <a:t>October 25,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slow" p14:dur="1500">
        <p14:prism/>
        <p:sndAc>
          <p:stSnd>
            <p:snd r:embed="rId1" name="Click"/>
          </p:stSnd>
        </p:sndAc>
      </p:transition>
    </mc:Choice>
    <mc:Fallback xmlns="">
      <p:transition xmlns:p14="http://schemas.microsoft.com/office/powerpoint/2010/main" spd="slow">
        <p:fade/>
        <p:sndAc>
          <p:stSnd>
            <p:snd r:embed="rId3" name="Click"/>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pPr/>
              <a:t>October 25,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prism/>
        <p:sndAc>
          <p:stSnd>
            <p:snd r:embed="rId1" name="Click"/>
          </p:stSnd>
        </p:sndAc>
      </p:transition>
    </mc:Choice>
    <mc:Fallback xmlns="">
      <p:transition xmlns:p14="http://schemas.microsoft.com/office/powerpoint/2010/main" spd="slow">
        <p:fade/>
        <p:sndAc>
          <p:stSnd>
            <p:snd r:embed="rId3" name="Click"/>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7D0EFEE-2756-4A20-BF2A-63F0A94F99AC}" type="datetime4">
              <a:rPr lang="en-US" smtClean="0"/>
              <a:pPr/>
              <a:t>October 25, 2021</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8DF745-7D3F-47F4-83A3-874385CFAA69}" type="slidenum">
              <a:rPr lang="en-US" smtClean="0"/>
              <a:pPr/>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mc:AlternateContent xmlns:mc="http://schemas.openxmlformats.org/markup-compatibility/2006" xmlns:p14="http://schemas.microsoft.com/office/powerpoint/2010/main">
    <mc:Choice Requires="p14">
      <p:transition spd="slow" p14:dur="1500">
        <p14:prism/>
        <p:sndAc>
          <p:stSnd>
            <p:snd r:embed="rId13" name="Click"/>
          </p:stSnd>
        </p:sndAc>
      </p:transition>
    </mc:Choice>
    <mc:Fallback xmlns="">
      <p:transition xmlns:p14="http://schemas.microsoft.com/office/powerpoint/2010/main" spd="slow">
        <p:fade/>
        <p:sndAc>
          <p:stSnd>
            <p:snd r:embed="rId14" name="Click"/>
          </p:stSnd>
        </p:sndAc>
      </p:transition>
    </mc:Fallback>
  </mc:AlternateContent>
  <p:hf sldNum="0"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audio" Target="../media/audio1.bin"/><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bin"/><Relationship Id="rId1" Type="http://schemas.openxmlformats.org/officeDocument/2006/relationships/slideLayout" Target="../slideLayouts/slideLayout2.xml"/><Relationship Id="rId4" Type="http://schemas.openxmlformats.org/officeDocument/2006/relationships/audio" Target="../media/audio1.bin"/></Relationships>
</file>

<file path=ppt/slides/_rels/slide11.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bin"/><Relationship Id="rId1" Type="http://schemas.openxmlformats.org/officeDocument/2006/relationships/slideLayout" Target="../slideLayouts/slideLayout2.xml"/><Relationship Id="rId5" Type="http://schemas.openxmlformats.org/officeDocument/2006/relationships/audio" Target="../media/audio1.bin"/><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bin"/><Relationship Id="rId1" Type="http://schemas.openxmlformats.org/officeDocument/2006/relationships/slideLayout" Target="../slideLayouts/slideLayout2.xml"/><Relationship Id="rId4" Type="http://schemas.openxmlformats.org/officeDocument/2006/relationships/audio" Target="../media/audio1.bin"/></Relationships>
</file>

<file path=ppt/slides/_rels/slide5.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bin"/><Relationship Id="rId1" Type="http://schemas.openxmlformats.org/officeDocument/2006/relationships/slideLayout" Target="../slideLayouts/slideLayout2.xml"/><Relationship Id="rId4" Type="http://schemas.openxmlformats.org/officeDocument/2006/relationships/audio" Target="../media/audio1.bin"/></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bin"/><Relationship Id="rId1" Type="http://schemas.openxmlformats.org/officeDocument/2006/relationships/slideLayout" Target="../slideLayouts/slideLayout2.xml"/><Relationship Id="rId4" Type="http://schemas.openxmlformats.org/officeDocument/2006/relationships/audio" Target="../media/audio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AFRICA: Key issues review</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85674166"/>
      </p:ext>
    </p:extLst>
  </p:cSld>
  <p:clrMapOvr>
    <a:masterClrMapping/>
  </p:clrMapOvr>
  <mc:AlternateContent xmlns:mc="http://schemas.openxmlformats.org/markup-compatibility/2006" xmlns:p14="http://schemas.microsoft.com/office/powerpoint/2010/main">
    <mc:Choice Requires="p14">
      <p:transition spd="slow" p14:dur="1500">
        <p14:prism/>
        <p:sndAc>
          <p:stSnd>
            <p:snd r:embed="rId2" name="Click"/>
          </p:stSnd>
        </p:sndAc>
      </p:transition>
    </mc:Choice>
    <mc:Fallback xmlns="">
      <p:transition xmlns:p14="http://schemas.microsoft.com/office/powerpoint/2010/main" spd="slow">
        <p:fade/>
        <p:sndAc>
          <p:stSnd>
            <p:snd r:embed="rId3" name="Click"/>
          </p:stSnd>
        </p:sndAc>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86151-596B-1C41-A790-451F438FF5B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CBC2B4D-524B-DC44-8501-6014F4DB5474}"/>
              </a:ext>
            </a:extLst>
          </p:cNvPr>
          <p:cNvSpPr>
            <a:spLocks noGrp="1"/>
          </p:cNvSpPr>
          <p:nvPr>
            <p:ph idx="1"/>
          </p:nvPr>
        </p:nvSpPr>
        <p:spPr/>
        <p:txBody>
          <a:bodyPr/>
          <a:lstStyle/>
          <a:p>
            <a:r>
              <a:rPr lang="en-US" dirty="0"/>
              <a:t>FROM THE 1500’s THROUGH THE MID-1800’S, AN ESTIMATED 12 MILLION AFRICAN PEOPLE WERE SOLD INTO SLAVERY TO EUROPEAN SLAVE TRADERS AND SENT ON SHIPS TO SOUTH AMERICA, CENTRAL AMERICA, THE CARIBBEAN, THE 13 BRITISH COLONIES, AND THE UNITED STATES.</a:t>
            </a:r>
          </a:p>
        </p:txBody>
      </p:sp>
      <p:pic>
        <p:nvPicPr>
          <p:cNvPr id="5" name="Picture 4">
            <a:extLst>
              <a:ext uri="{FF2B5EF4-FFF2-40B4-BE49-F238E27FC236}">
                <a16:creationId xmlns:a16="http://schemas.microsoft.com/office/drawing/2014/main" id="{49517E61-FEF1-A540-B1ED-2C375E155B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0675" y="3421142"/>
            <a:ext cx="3123211" cy="3123211"/>
          </a:xfrm>
          <a:prstGeom prst="rect">
            <a:avLst/>
          </a:prstGeom>
        </p:spPr>
      </p:pic>
    </p:spTree>
    <p:extLst>
      <p:ext uri="{BB962C8B-B14F-4D97-AF65-F5344CB8AC3E}">
        <p14:creationId xmlns:p14="http://schemas.microsoft.com/office/powerpoint/2010/main" val="3048645563"/>
      </p:ext>
    </p:extLst>
  </p:cSld>
  <p:clrMapOvr>
    <a:masterClrMapping/>
  </p:clrMapOvr>
  <mc:AlternateContent xmlns:mc="http://schemas.openxmlformats.org/markup-compatibility/2006" xmlns:p14="http://schemas.microsoft.com/office/powerpoint/2010/main">
    <mc:Choice Requires="p14">
      <p:transition spd="slow" p14:dur="1500">
        <p14:prism/>
        <p:sndAc>
          <p:stSnd>
            <p:snd r:embed="rId2" name="Click"/>
          </p:stSnd>
        </p:sndAc>
      </p:transition>
    </mc:Choice>
    <mc:Fallback xmlns="">
      <p:transition xmlns:p14="http://schemas.microsoft.com/office/powerpoint/2010/main" spd="slow">
        <p:fade/>
        <p:sndAc>
          <p:stSnd>
            <p:snd r:embed="rId4" name="Click"/>
          </p:stSnd>
        </p:sndAc>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t>WIDESPREAD FAMINE, CIVIL WARS, DISPUTING WARLORDS, GOVERNMENT ANARCHY, PROLONGED PERIODS OF SEVERE DROUGHT, DEVASTATED INFRASTRUCTURE, EXTREME ECONOMIC POVERTY</a:t>
            </a:r>
          </a:p>
        </p:txBody>
      </p:sp>
    </p:spTree>
    <p:extLst>
      <p:ext uri="{BB962C8B-B14F-4D97-AF65-F5344CB8AC3E}">
        <p14:creationId xmlns:p14="http://schemas.microsoft.com/office/powerpoint/2010/main" val="2333037407"/>
      </p:ext>
    </p:extLst>
  </p:cSld>
  <p:clrMapOvr>
    <a:masterClrMapping/>
  </p:clrMapOvr>
  <mc:AlternateContent xmlns:mc="http://schemas.openxmlformats.org/markup-compatibility/2006" xmlns:p14="http://schemas.microsoft.com/office/powerpoint/2010/main">
    <mc:Choice Requires="p14">
      <p:transition spd="slow" p14:dur="1500">
        <p14:prism/>
        <p:sndAc>
          <p:stSnd>
            <p:snd r:embed="rId2" name="Click"/>
          </p:stSnd>
        </p:sndAc>
      </p:transition>
    </mc:Choice>
    <mc:Fallback xmlns="">
      <p:transition xmlns:p14="http://schemas.microsoft.com/office/powerpoint/2010/main" spd="slow">
        <p:fade/>
        <p:sndAc>
          <p:stSnd>
            <p:snd r:embed="rId3" name="Click"/>
          </p:stSnd>
        </p:sndAc>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t>CURRENT NATIONAL BOUNDARIES REFLECT POLITICAL AGREEMENTS BETWEEN VARYING EUROPEAN NATIONS WHO COLONIZED AFRICA DURING THE 15</a:t>
            </a:r>
            <a:r>
              <a:rPr lang="en-US" sz="2800" baseline="30000" dirty="0"/>
              <a:t>TH</a:t>
            </a:r>
            <a:r>
              <a:rPr lang="en-US" sz="2800" dirty="0"/>
              <a:t> AND 16</a:t>
            </a:r>
            <a:r>
              <a:rPr lang="en-US" sz="2800" baseline="30000" dirty="0"/>
              <a:t>TH</a:t>
            </a:r>
            <a:r>
              <a:rPr lang="en-US" sz="2800" dirty="0"/>
              <a:t> CENTRURIES.</a:t>
            </a:r>
          </a:p>
        </p:txBody>
      </p:sp>
    </p:spTree>
    <p:extLst>
      <p:ext uri="{BB962C8B-B14F-4D97-AF65-F5344CB8AC3E}">
        <p14:creationId xmlns:p14="http://schemas.microsoft.com/office/powerpoint/2010/main" val="1962758440"/>
      </p:ext>
    </p:extLst>
  </p:cSld>
  <p:clrMapOvr>
    <a:masterClrMapping/>
  </p:clrMapOvr>
  <mc:AlternateContent xmlns:mc="http://schemas.openxmlformats.org/markup-compatibility/2006" xmlns:p14="http://schemas.microsoft.com/office/powerpoint/2010/main">
    <mc:Choice Requires="p14">
      <p:transition spd="slow" p14:dur="1500">
        <p14:prism/>
        <p:sndAc>
          <p:stSnd>
            <p:snd r:embed="rId2" name="Click"/>
          </p:stSnd>
        </p:sndAc>
      </p:transition>
    </mc:Choice>
    <mc:Fallback xmlns="">
      <p:transition xmlns:p14="http://schemas.microsoft.com/office/powerpoint/2010/main" spd="slow">
        <p:fade/>
        <p:sndAc>
          <p:stSnd>
            <p:snd r:embed="rId3" name="Click"/>
          </p:stSnd>
        </p:sndAc>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t>LIBERIA, WHICH IS BASED ON THE LATIN WORD “LIBER,” WHICH MEANS “FREE,” WAS FOUNDED IN 1847 BY THE UNITED STATES AS A SAFE PLACE FOR FREED AFRICAN SLAVES.</a:t>
            </a:r>
          </a:p>
        </p:txBody>
      </p:sp>
      <p:pic>
        <p:nvPicPr>
          <p:cNvPr id="5" name="Picture 4">
            <a:extLst>
              <a:ext uri="{FF2B5EF4-FFF2-40B4-BE49-F238E27FC236}">
                <a16:creationId xmlns:a16="http://schemas.microsoft.com/office/drawing/2014/main" id="{B21CBF8C-4A92-C540-A7BF-4FDE0024B3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2118" y="3986740"/>
            <a:ext cx="2146712" cy="1780200"/>
          </a:xfrm>
          <a:prstGeom prst="rect">
            <a:avLst/>
          </a:prstGeom>
        </p:spPr>
      </p:pic>
      <p:pic>
        <p:nvPicPr>
          <p:cNvPr id="7" name="Picture 6">
            <a:extLst>
              <a:ext uri="{FF2B5EF4-FFF2-40B4-BE49-F238E27FC236}">
                <a16:creationId xmlns:a16="http://schemas.microsoft.com/office/drawing/2014/main" id="{36BF79A3-448C-7C49-B04D-3E61CE91A8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22138" y="4352746"/>
            <a:ext cx="2706173" cy="1414194"/>
          </a:xfrm>
          <a:prstGeom prst="rect">
            <a:avLst/>
          </a:prstGeom>
        </p:spPr>
      </p:pic>
    </p:spTree>
    <p:extLst>
      <p:ext uri="{BB962C8B-B14F-4D97-AF65-F5344CB8AC3E}">
        <p14:creationId xmlns:p14="http://schemas.microsoft.com/office/powerpoint/2010/main" val="1489670644"/>
      </p:ext>
    </p:extLst>
  </p:cSld>
  <p:clrMapOvr>
    <a:masterClrMapping/>
  </p:clrMapOvr>
  <mc:AlternateContent xmlns:mc="http://schemas.openxmlformats.org/markup-compatibility/2006" xmlns:p14="http://schemas.microsoft.com/office/powerpoint/2010/main">
    <mc:Choice Requires="p14">
      <p:transition spd="slow" p14:dur="1500">
        <p14:prism/>
        <p:sndAc>
          <p:stSnd>
            <p:snd r:embed="rId2" name="Click"/>
          </p:stSnd>
        </p:sndAc>
      </p:transition>
    </mc:Choice>
    <mc:Fallback xmlns="">
      <p:transition xmlns:p14="http://schemas.microsoft.com/office/powerpoint/2010/main" spd="slow">
        <p:fade/>
        <p:sndAc>
          <p:stSnd>
            <p:snd r:embed="rId5" name="Click"/>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41475"/>
            <a:ext cx="7620000" cy="4373563"/>
          </a:xfrm>
        </p:spPr>
        <p:txBody>
          <a:bodyPr>
            <a:normAutofit/>
          </a:bodyPr>
          <a:lstStyle/>
          <a:p>
            <a:r>
              <a:rPr lang="en-US" sz="2400" dirty="0"/>
              <a:t>Match each of the following statements correctly with the main content categories listed here:</a:t>
            </a:r>
          </a:p>
          <a:p>
            <a:endParaRPr lang="en-US" sz="2400" dirty="0"/>
          </a:p>
          <a:p>
            <a:r>
              <a:rPr lang="en-US" sz="2400" dirty="0"/>
              <a:t>AFRICAN HISTORY</a:t>
            </a:r>
          </a:p>
          <a:p>
            <a:r>
              <a:rPr lang="en-US" sz="2400" dirty="0"/>
              <a:t>SOMALIA/ INTERNATIONAL PIRACY</a:t>
            </a:r>
          </a:p>
          <a:p>
            <a:r>
              <a:rPr lang="en-US" sz="2400" dirty="0"/>
              <a:t>THE ERA OF COLONIALISM</a:t>
            </a:r>
          </a:p>
          <a:p>
            <a:r>
              <a:rPr lang="en-US" sz="2400" dirty="0"/>
              <a:t>NELSON MANDELA</a:t>
            </a:r>
          </a:p>
          <a:p>
            <a:endParaRPr lang="en-US" sz="2400" dirty="0"/>
          </a:p>
          <a:p>
            <a:endParaRPr lang="en-US" sz="2400" dirty="0"/>
          </a:p>
          <a:p>
            <a:endParaRPr lang="en-US" dirty="0"/>
          </a:p>
          <a:p>
            <a:endParaRPr lang="en-US" dirty="0"/>
          </a:p>
        </p:txBody>
      </p:sp>
    </p:spTree>
    <p:extLst>
      <p:ext uri="{BB962C8B-B14F-4D97-AF65-F5344CB8AC3E}">
        <p14:creationId xmlns:p14="http://schemas.microsoft.com/office/powerpoint/2010/main" val="1998237956"/>
      </p:ext>
    </p:extLst>
  </p:cSld>
  <p:clrMapOvr>
    <a:masterClrMapping/>
  </p:clrMapOvr>
  <mc:AlternateContent xmlns:mc="http://schemas.openxmlformats.org/markup-compatibility/2006" xmlns:p14="http://schemas.microsoft.com/office/powerpoint/2010/main">
    <mc:Choice Requires="p14">
      <p:transition spd="slow" p14:dur="1500">
        <p14:prism/>
        <p:sndAc>
          <p:stSnd>
            <p:snd r:embed="rId2" name="Click"/>
          </p:stSnd>
        </p:sndAc>
      </p:transition>
    </mc:Choice>
    <mc:Fallback xmlns="">
      <p:transition xmlns:p14="http://schemas.microsoft.com/office/powerpoint/2010/main" spd="slow">
        <p:fade/>
        <p:sndAc>
          <p:stSnd>
            <p:snd r:embed="rId3" name="Click"/>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sz="3200" dirty="0"/>
          </a:p>
          <a:p>
            <a:r>
              <a:rPr lang="en-US" sz="3200" dirty="0"/>
              <a:t>AT THE START OF THE 20</a:t>
            </a:r>
            <a:r>
              <a:rPr lang="en-US" sz="3200" baseline="30000" dirty="0"/>
              <a:t>TH</a:t>
            </a:r>
            <a:r>
              <a:rPr lang="en-US" sz="3200" dirty="0"/>
              <a:t> CENTURY, 90% OF AFRICA WAS CONTROLLED BY EUROPEAN NATIONS.</a:t>
            </a:r>
          </a:p>
        </p:txBody>
      </p:sp>
    </p:spTree>
    <p:extLst>
      <p:ext uri="{BB962C8B-B14F-4D97-AF65-F5344CB8AC3E}">
        <p14:creationId xmlns:p14="http://schemas.microsoft.com/office/powerpoint/2010/main" val="656665837"/>
      </p:ext>
    </p:extLst>
  </p:cSld>
  <p:clrMapOvr>
    <a:masterClrMapping/>
  </p:clrMapOvr>
  <mc:AlternateContent xmlns:mc="http://schemas.openxmlformats.org/markup-compatibility/2006" xmlns:p14="http://schemas.microsoft.com/office/powerpoint/2010/main">
    <mc:Choice Requires="p14">
      <p:transition spd="slow" p14:dur="1500">
        <p14:prism/>
        <p:sndAc>
          <p:stSnd>
            <p:snd r:embed="rId2" name="Click"/>
          </p:stSnd>
        </p:sndAc>
      </p:transition>
    </mc:Choice>
    <mc:Fallback xmlns="">
      <p:transition xmlns:p14="http://schemas.microsoft.com/office/powerpoint/2010/main" spd="slow">
        <p:fade/>
        <p:sndAc>
          <p:stSnd>
            <p:snd r:embed="rId3" name="Click"/>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493D5-F2AF-F648-BDFE-2772DB5F134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DF1A5B9-9E75-2743-BC98-EA3493535C18}"/>
              </a:ext>
            </a:extLst>
          </p:cNvPr>
          <p:cNvSpPr>
            <a:spLocks noGrp="1"/>
          </p:cNvSpPr>
          <p:nvPr>
            <p:ph idx="1"/>
          </p:nvPr>
        </p:nvSpPr>
        <p:spPr/>
        <p:txBody>
          <a:bodyPr/>
          <a:lstStyle/>
          <a:p>
            <a:r>
              <a:rPr lang="en-US" dirty="0"/>
              <a:t>IN 1898, TWO ROGUE LIONS ATTACKED AND KILLED DOZENS OF AFRICAN LABORERS CONSTRUCTING A RAILROAD AND A RAILROAD BRIDGE ACROSS THE TSAVO RIVER IN CENTRAL KENYA.  THE EVENTS OF THIS UNBELIEVABLE INCIDENT BECAME THE BASIS FOR A MOVIE CALLED </a:t>
            </a:r>
            <a:r>
              <a:rPr lang="en-US" i="1" dirty="0"/>
              <a:t>THE GHOST AND THE DARKNESS</a:t>
            </a:r>
            <a:r>
              <a:rPr lang="en-US" dirty="0"/>
              <a:t>.</a:t>
            </a:r>
          </a:p>
        </p:txBody>
      </p:sp>
      <p:pic>
        <p:nvPicPr>
          <p:cNvPr id="5" name="Picture 4">
            <a:extLst>
              <a:ext uri="{FF2B5EF4-FFF2-40B4-BE49-F238E27FC236}">
                <a16:creationId xmlns:a16="http://schemas.microsoft.com/office/drawing/2014/main" id="{DE6AB12C-F179-B240-A062-513CA9DF9E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9180" y="3939381"/>
            <a:ext cx="4165600" cy="2032000"/>
          </a:xfrm>
          <a:prstGeom prst="rect">
            <a:avLst/>
          </a:prstGeom>
        </p:spPr>
      </p:pic>
    </p:spTree>
    <p:extLst>
      <p:ext uri="{BB962C8B-B14F-4D97-AF65-F5344CB8AC3E}">
        <p14:creationId xmlns:p14="http://schemas.microsoft.com/office/powerpoint/2010/main" val="1141307894"/>
      </p:ext>
    </p:extLst>
  </p:cSld>
  <p:clrMapOvr>
    <a:masterClrMapping/>
  </p:clrMapOvr>
  <mc:AlternateContent xmlns:mc="http://schemas.openxmlformats.org/markup-compatibility/2006" xmlns:p14="http://schemas.microsoft.com/office/powerpoint/2010/main">
    <mc:Choice Requires="p14">
      <p:transition spd="slow" p14:dur="1500">
        <p14:prism/>
        <p:sndAc>
          <p:stSnd>
            <p:snd r:embed="rId2" name="Click"/>
          </p:stSnd>
        </p:sndAc>
      </p:transition>
    </mc:Choice>
    <mc:Fallback xmlns="">
      <p:transition xmlns:p14="http://schemas.microsoft.com/office/powerpoint/2010/main" spd="slow">
        <p:fade/>
        <p:sndAc>
          <p:stSnd>
            <p:snd r:embed="rId4" name="Click"/>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AFTER SERVING 27 YEARS IN PRISON, BECAME SOUTH AFRICA’S FIRST-EVER BLACK PRESIDENT IN 1994.</a:t>
            </a:r>
          </a:p>
        </p:txBody>
      </p:sp>
    </p:spTree>
    <p:extLst>
      <p:ext uri="{BB962C8B-B14F-4D97-AF65-F5344CB8AC3E}">
        <p14:creationId xmlns:p14="http://schemas.microsoft.com/office/powerpoint/2010/main" val="2229707071"/>
      </p:ext>
    </p:extLst>
  </p:cSld>
  <p:clrMapOvr>
    <a:masterClrMapping/>
  </p:clrMapOvr>
  <mc:AlternateContent xmlns:mc="http://schemas.openxmlformats.org/markup-compatibility/2006" xmlns:p14="http://schemas.microsoft.com/office/powerpoint/2010/main">
    <mc:Choice Requires="p14">
      <p:transition spd="slow" p14:dur="1500">
        <p14:prism/>
        <p:sndAc>
          <p:stSnd>
            <p:snd r:embed="rId2" name="Click"/>
          </p:stSnd>
        </p:sndAc>
      </p:transition>
    </mc:Choice>
    <mc:Fallback xmlns="">
      <p:transition xmlns:p14="http://schemas.microsoft.com/office/powerpoint/2010/main" spd="slow">
        <p:fade/>
        <p:sndAc>
          <p:stSnd>
            <p:snd r:embed="rId3" name="Click"/>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THE HORN OF AFRICA</a:t>
            </a:r>
          </a:p>
        </p:txBody>
      </p:sp>
    </p:spTree>
    <p:extLst>
      <p:ext uri="{BB962C8B-B14F-4D97-AF65-F5344CB8AC3E}">
        <p14:creationId xmlns:p14="http://schemas.microsoft.com/office/powerpoint/2010/main" val="537652416"/>
      </p:ext>
    </p:extLst>
  </p:cSld>
  <p:clrMapOvr>
    <a:masterClrMapping/>
  </p:clrMapOvr>
  <mc:AlternateContent xmlns:mc="http://schemas.openxmlformats.org/markup-compatibility/2006" xmlns:p14="http://schemas.microsoft.com/office/powerpoint/2010/main">
    <mc:Choice Requires="p14">
      <p:transition spd="slow" p14:dur="1500">
        <p14:prism/>
        <p:sndAc>
          <p:stSnd>
            <p:snd r:embed="rId2" name="Click"/>
          </p:stSnd>
        </p:sndAc>
      </p:transition>
    </mc:Choice>
    <mc:Fallback xmlns="">
      <p:transition xmlns:p14="http://schemas.microsoft.com/office/powerpoint/2010/main" spd="slow">
        <p:fade/>
        <p:sndAc>
          <p:stSnd>
            <p:snd r:embed="rId3" name="Click"/>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t>A NON-EXISTENT CENTRAL GOVERNMENT MEANS THERE IS NO LAW FORCE ON LAND TO DEAL WITH THIS ISSUE THAT HAS NOW BECOME A MAJOR MARITIME SHIPPING CONCERN.</a:t>
            </a:r>
          </a:p>
        </p:txBody>
      </p:sp>
    </p:spTree>
    <p:extLst>
      <p:ext uri="{BB962C8B-B14F-4D97-AF65-F5344CB8AC3E}">
        <p14:creationId xmlns:p14="http://schemas.microsoft.com/office/powerpoint/2010/main" val="4089069861"/>
      </p:ext>
    </p:extLst>
  </p:cSld>
  <p:clrMapOvr>
    <a:masterClrMapping/>
  </p:clrMapOvr>
  <mc:AlternateContent xmlns:mc="http://schemas.openxmlformats.org/markup-compatibility/2006" xmlns:p14="http://schemas.microsoft.com/office/powerpoint/2010/main">
    <mc:Choice Requires="p14">
      <p:transition spd="slow" p14:dur="1500">
        <p14:prism/>
        <p:sndAc>
          <p:stSnd>
            <p:snd r:embed="rId2" name="Click"/>
          </p:stSnd>
        </p:sndAc>
      </p:transition>
    </mc:Choice>
    <mc:Fallback xmlns="">
      <p:transition xmlns:p14="http://schemas.microsoft.com/office/powerpoint/2010/main" spd="slow">
        <p:fade/>
        <p:sndAc>
          <p:stSnd>
            <p:snd r:embed="rId3" name="Click"/>
          </p:stSnd>
        </p:sndAc>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t>WORKED TO END THE OPPRESSIVE PRACTICE OF RACIAL SEGREGATION IN SOUTH AFRICA KNOWN AS </a:t>
            </a:r>
            <a:r>
              <a:rPr lang="en-US" sz="2800" i="1" dirty="0"/>
              <a:t>APARTHEID</a:t>
            </a:r>
          </a:p>
        </p:txBody>
      </p:sp>
      <p:pic>
        <p:nvPicPr>
          <p:cNvPr id="5" name="Picture 4">
            <a:extLst>
              <a:ext uri="{FF2B5EF4-FFF2-40B4-BE49-F238E27FC236}">
                <a16:creationId xmlns:a16="http://schemas.microsoft.com/office/drawing/2014/main" id="{AC63655E-9FDE-FD4C-933D-BE9DFBB8A1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2579" y="3939381"/>
            <a:ext cx="3683825" cy="2062942"/>
          </a:xfrm>
          <a:prstGeom prst="rect">
            <a:avLst/>
          </a:prstGeom>
        </p:spPr>
      </p:pic>
    </p:spTree>
    <p:extLst>
      <p:ext uri="{BB962C8B-B14F-4D97-AF65-F5344CB8AC3E}">
        <p14:creationId xmlns:p14="http://schemas.microsoft.com/office/powerpoint/2010/main" val="4057649562"/>
      </p:ext>
    </p:extLst>
  </p:cSld>
  <p:clrMapOvr>
    <a:masterClrMapping/>
  </p:clrMapOvr>
  <mc:AlternateContent xmlns:mc="http://schemas.openxmlformats.org/markup-compatibility/2006" xmlns:p14="http://schemas.microsoft.com/office/powerpoint/2010/main">
    <mc:Choice Requires="p14">
      <p:transition spd="slow" p14:dur="1500">
        <p14:prism/>
        <p:sndAc>
          <p:stSnd>
            <p:snd r:embed="rId2" name="Click"/>
          </p:stSnd>
        </p:sndAc>
      </p:transition>
    </mc:Choice>
    <mc:Fallback xmlns="">
      <p:transition xmlns:p14="http://schemas.microsoft.com/office/powerpoint/2010/main" spd="slow">
        <p:fade/>
        <p:sndAc>
          <p:stSnd>
            <p:snd r:embed="rId4" name="Click"/>
          </p:stSnd>
        </p:sndAc>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4C8BA-636F-AC40-ABC6-AEBADB7BB68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B876820-DA0B-6441-A7A7-3F4516F998C2}"/>
              </a:ext>
            </a:extLst>
          </p:cNvPr>
          <p:cNvSpPr>
            <a:spLocks noGrp="1"/>
          </p:cNvSpPr>
          <p:nvPr>
            <p:ph idx="1"/>
          </p:nvPr>
        </p:nvSpPr>
        <p:spPr/>
        <p:txBody>
          <a:bodyPr/>
          <a:lstStyle/>
          <a:p>
            <a:r>
              <a:rPr lang="en-US" dirty="0"/>
              <a:t>* U.S. MILITARY INTERVENTION IN 1993 TO PROTECT UNITED NATIONS FOOD AID AND ARREST A VIOLENT, MILITANT WARLORD; BASIS FOR THE MOVIE </a:t>
            </a:r>
            <a:r>
              <a:rPr lang="en-US" i="1" dirty="0"/>
              <a:t>BLACK HAWK DOWN</a:t>
            </a:r>
          </a:p>
        </p:txBody>
      </p:sp>
      <p:pic>
        <p:nvPicPr>
          <p:cNvPr id="5" name="Picture 4">
            <a:extLst>
              <a:ext uri="{FF2B5EF4-FFF2-40B4-BE49-F238E27FC236}">
                <a16:creationId xmlns:a16="http://schemas.microsoft.com/office/drawing/2014/main" id="{743D16BB-5499-FE46-BE6E-A96BB9D17C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9499" y="3504292"/>
            <a:ext cx="3268765" cy="2171223"/>
          </a:xfrm>
          <a:prstGeom prst="rect">
            <a:avLst/>
          </a:prstGeom>
        </p:spPr>
      </p:pic>
    </p:spTree>
    <p:extLst>
      <p:ext uri="{BB962C8B-B14F-4D97-AF65-F5344CB8AC3E}">
        <p14:creationId xmlns:p14="http://schemas.microsoft.com/office/powerpoint/2010/main" val="612867027"/>
      </p:ext>
    </p:extLst>
  </p:cSld>
  <p:clrMapOvr>
    <a:masterClrMapping/>
  </p:clrMapOvr>
  <mc:AlternateContent xmlns:mc="http://schemas.openxmlformats.org/markup-compatibility/2006" xmlns:p14="http://schemas.microsoft.com/office/powerpoint/2010/main">
    <mc:Choice Requires="p14">
      <p:transition spd="slow" p14:dur="1500">
        <p14:prism/>
        <p:sndAc>
          <p:stSnd>
            <p:snd r:embed="rId2" name="Click"/>
          </p:stSnd>
        </p:sndAc>
      </p:transition>
    </mc:Choice>
    <mc:Fallback xmlns="">
      <p:transition xmlns:p14="http://schemas.microsoft.com/office/powerpoint/2010/main" spd="slow">
        <p:fade/>
        <p:sndAc>
          <p:stSnd>
            <p:snd r:embed="rId4" name="Click"/>
          </p:stSnd>
        </p:sndAc>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105</TotalTime>
  <Words>312</Words>
  <Application>Microsoft Macintosh PowerPoint</Application>
  <PresentationFormat>On-screen Show (4:3)</PresentationFormat>
  <Paragraphs>21</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Arial Black</vt:lpstr>
      <vt:lpstr>Essential</vt:lpstr>
      <vt:lpstr>AFRICA: Key issues 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 Key issues review</dc:title>
  <dc:creator>St. Augustin School</dc:creator>
  <cp:lastModifiedBy>Microsoft Office User</cp:lastModifiedBy>
  <cp:revision>11</cp:revision>
  <dcterms:created xsi:type="dcterms:W3CDTF">2014-11-04T03:23:43Z</dcterms:created>
  <dcterms:modified xsi:type="dcterms:W3CDTF">2021-10-26T03:12:55Z</dcterms:modified>
</cp:coreProperties>
</file>